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9" r:id="rId1"/>
  </p:sldMasterIdLst>
  <p:sldIdLst>
    <p:sldId id="256" r:id="rId2"/>
    <p:sldId id="278" r:id="rId3"/>
    <p:sldId id="277" r:id="rId4"/>
    <p:sldId id="279" r:id="rId5"/>
    <p:sldId id="280" r:id="rId6"/>
    <p:sldId id="281" r:id="rId7"/>
    <p:sldId id="269" r:id="rId8"/>
    <p:sldId id="282" r:id="rId9"/>
    <p:sldId id="283" r:id="rId10"/>
    <p:sldId id="284" r:id="rId11"/>
    <p:sldId id="285" r:id="rId12"/>
    <p:sldId id="276" r:id="rId13"/>
    <p:sldId id="286" r:id="rId14"/>
    <p:sldId id="28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25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20645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354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3942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5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252779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88459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16091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6660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2A54C80-263E-416B-A8E0-580EDEADCBDC}" type="datetimeFigureOut">
              <a:rPr lang="en-US" smtClean="0"/>
              <a:t>4/28/2022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‹Nº›</a:t>
            </a:fld>
            <a:endParaRPr lang="en-US" dirty="0"/>
          </a:p>
        </p:txBody>
      </p:sp>
    </p:spTree>
    <p:extLst>
      <p:ext uri="{BB962C8B-B14F-4D97-AF65-F5344CB8AC3E}">
        <p14:creationId xmlns:p14="http://schemas.microsoft.com/office/powerpoint/2010/main" val="3909883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0047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4/28/2022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75168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A8441CB-A826-419F-8E7B-C621B0F150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10" name="Imagen 9">
            <a:extLst>
              <a:ext uri="{FF2B5EF4-FFF2-40B4-BE49-F238E27FC236}">
                <a16:creationId xmlns:a16="http://schemas.microsoft.com/office/drawing/2014/main" id="{282E1A9A-9DBF-4111-B52F-D578702564CA}"/>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2" name="Imagen 11">
            <a:extLst>
              <a:ext uri="{FF2B5EF4-FFF2-40B4-BE49-F238E27FC236}">
                <a16:creationId xmlns:a16="http://schemas.microsoft.com/office/drawing/2014/main" id="{4360712B-8CE0-4E31-BFB9-33999062912E}"/>
              </a:ext>
            </a:extLst>
          </p:cNvPr>
          <p:cNvPicPr>
            <a:picLocks noChangeAspect="1"/>
          </p:cNvPicPr>
          <p:nvPr/>
        </p:nvPicPr>
        <p:blipFill rotWithShape="1">
          <a:blip r:embed="rId4"/>
          <a:srcRect t="26208" b="29994"/>
          <a:stretch/>
        </p:blipFill>
        <p:spPr>
          <a:xfrm>
            <a:off x="897699" y="470861"/>
            <a:ext cx="2868958" cy="774888"/>
          </a:xfrm>
          <a:prstGeom prst="rect">
            <a:avLst/>
          </a:prstGeom>
        </p:spPr>
      </p:pic>
      <p:sp>
        <p:nvSpPr>
          <p:cNvPr id="13" name="Título 1">
            <a:extLst>
              <a:ext uri="{FF2B5EF4-FFF2-40B4-BE49-F238E27FC236}">
                <a16:creationId xmlns:a16="http://schemas.microsoft.com/office/drawing/2014/main" id="{8432DD0A-E58F-46F4-96F0-B7320145EED9}"/>
              </a:ext>
            </a:extLst>
          </p:cNvPr>
          <p:cNvSpPr txBox="1">
            <a:spLocks/>
          </p:cNvSpPr>
          <p:nvPr/>
        </p:nvSpPr>
        <p:spPr>
          <a:xfrm>
            <a:off x="1695624" y="2138144"/>
            <a:ext cx="8800751" cy="2281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latin typeface="Calibri" panose="020F0502020204030204" pitchFamily="34" charset="0"/>
                <a:cs typeface="Calibri" panose="020F0502020204030204" pitchFamily="34" charset="0"/>
              </a:rPr>
              <a:t>MAPAS DE EROSIÓN Y SITIOS POTENCIALES </a:t>
            </a:r>
          </a:p>
          <a:p>
            <a:pPr algn="ctr"/>
            <a:r>
              <a:rPr lang="es-MX" sz="3600" b="1" dirty="0">
                <a:latin typeface="Calibri" panose="020F0502020204030204" pitchFamily="34" charset="0"/>
                <a:cs typeface="Calibri" panose="020F0502020204030204" pitchFamily="34" charset="0"/>
              </a:rPr>
              <a:t>DE INFILTRACIÓN DE AGUA </a:t>
            </a:r>
          </a:p>
        </p:txBody>
      </p:sp>
    </p:spTree>
    <p:extLst>
      <p:ext uri="{BB962C8B-B14F-4D97-AF65-F5344CB8AC3E}">
        <p14:creationId xmlns:p14="http://schemas.microsoft.com/office/powerpoint/2010/main" val="174957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199627" y="1937614"/>
            <a:ext cx="5471330" cy="429447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b="1" dirty="0">
                <a:solidFill>
                  <a:schemeClr val="tx1"/>
                </a:solidFill>
              </a:rPr>
              <a:t>Coeficiente de escurrimiento</a:t>
            </a:r>
          </a:p>
          <a:p>
            <a:pPr marL="0" indent="0">
              <a:buFont typeface="Calibri" panose="020F0502020204030204" pitchFamily="34" charset="0"/>
              <a:buNone/>
            </a:pPr>
            <a:r>
              <a:rPr lang="es-ES" dirty="0">
                <a:solidFill>
                  <a:schemeClr val="tx1"/>
                </a:solidFill>
              </a:rPr>
              <a:t>El coeficiente de escurrimiento anual (Ce), se calcula mediante las siguientes fórmulas:</a:t>
            </a:r>
            <a:endParaRPr lang="es-MX"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8" name="Imagen 7">
            <a:extLst>
              <a:ext uri="{FF2B5EF4-FFF2-40B4-BE49-F238E27FC236}">
                <a16:creationId xmlns:a16="http://schemas.microsoft.com/office/drawing/2014/main" id="{FA5249CA-BA61-4453-8382-8CEC4DF0FDFD}"/>
              </a:ext>
            </a:extLst>
          </p:cNvPr>
          <p:cNvPicPr>
            <a:picLocks noChangeAspect="1"/>
          </p:cNvPicPr>
          <p:nvPr/>
        </p:nvPicPr>
        <p:blipFill rotWithShape="1">
          <a:blip r:embed="rId5"/>
          <a:srcRect l="17651" t="43891" r="45070" b="30870"/>
          <a:stretch/>
        </p:blipFill>
        <p:spPr bwMode="auto">
          <a:xfrm>
            <a:off x="580314" y="3051929"/>
            <a:ext cx="3471569" cy="1321467"/>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74B5744C-79F0-48E6-BC73-FC89A1D63FCA}"/>
              </a:ext>
            </a:extLst>
          </p:cNvPr>
          <p:cNvPicPr>
            <a:picLocks noChangeAspect="1"/>
          </p:cNvPicPr>
          <p:nvPr/>
        </p:nvPicPr>
        <p:blipFill>
          <a:blip r:embed="rId6"/>
          <a:stretch>
            <a:fillRect/>
          </a:stretch>
        </p:blipFill>
        <p:spPr>
          <a:xfrm>
            <a:off x="329261" y="4552703"/>
            <a:ext cx="4827009" cy="2095526"/>
          </a:xfrm>
          <a:prstGeom prst="rect">
            <a:avLst/>
          </a:prstGeom>
        </p:spPr>
      </p:pic>
      <p:pic>
        <p:nvPicPr>
          <p:cNvPr id="14" name="Imagen 13">
            <a:extLst>
              <a:ext uri="{FF2B5EF4-FFF2-40B4-BE49-F238E27FC236}">
                <a16:creationId xmlns:a16="http://schemas.microsoft.com/office/drawing/2014/main" id="{9C9F06F7-5642-4E25-8E50-B12167D41B03}"/>
              </a:ext>
            </a:extLst>
          </p:cNvPr>
          <p:cNvPicPr>
            <a:picLocks noChangeAspect="1"/>
          </p:cNvPicPr>
          <p:nvPr/>
        </p:nvPicPr>
        <p:blipFill>
          <a:blip r:embed="rId7"/>
          <a:stretch>
            <a:fillRect/>
          </a:stretch>
        </p:blipFill>
        <p:spPr>
          <a:xfrm>
            <a:off x="5402715" y="1221071"/>
            <a:ext cx="5891586" cy="5427158"/>
          </a:xfrm>
          <a:prstGeom prst="rect">
            <a:avLst/>
          </a:prstGeom>
        </p:spPr>
      </p:pic>
    </p:spTree>
    <p:extLst>
      <p:ext uri="{BB962C8B-B14F-4D97-AF65-F5344CB8AC3E}">
        <p14:creationId xmlns:p14="http://schemas.microsoft.com/office/powerpoint/2010/main" val="3850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199626" y="1937614"/>
            <a:ext cx="10412621" cy="429447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b="1" dirty="0">
                <a:solidFill>
                  <a:schemeClr val="tx1"/>
                </a:solidFill>
              </a:rPr>
              <a:t>Evapotranspiración </a:t>
            </a:r>
          </a:p>
          <a:p>
            <a:pPr marL="0" indent="0">
              <a:buNone/>
            </a:pPr>
            <a:r>
              <a:rPr lang="es-ES" dirty="0">
                <a:solidFill>
                  <a:schemeClr val="tx1"/>
                </a:solidFill>
              </a:rPr>
              <a:t>Para conocer la evapotranspiración (ETR) anual en el municipio se utilizó el Método de </a:t>
            </a:r>
            <a:r>
              <a:rPr lang="es-ES" dirty="0" err="1">
                <a:solidFill>
                  <a:schemeClr val="tx1"/>
                </a:solidFill>
              </a:rPr>
              <a:t>Coutagne</a:t>
            </a:r>
            <a:r>
              <a:rPr lang="es-ES" dirty="0">
                <a:solidFill>
                  <a:schemeClr val="tx1"/>
                </a:solidFill>
              </a:rPr>
              <a:t>:</a:t>
            </a:r>
            <a:endParaRPr lang="es-MX"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4" name="Imagen 3">
            <a:extLst>
              <a:ext uri="{FF2B5EF4-FFF2-40B4-BE49-F238E27FC236}">
                <a16:creationId xmlns:a16="http://schemas.microsoft.com/office/drawing/2014/main" id="{18B9DDBF-F4A9-4653-9B03-48201B4F1397}"/>
              </a:ext>
            </a:extLst>
          </p:cNvPr>
          <p:cNvPicPr>
            <a:picLocks noChangeAspect="1"/>
          </p:cNvPicPr>
          <p:nvPr/>
        </p:nvPicPr>
        <p:blipFill>
          <a:blip r:embed="rId5"/>
          <a:stretch>
            <a:fillRect/>
          </a:stretch>
        </p:blipFill>
        <p:spPr>
          <a:xfrm>
            <a:off x="3584469" y="2956892"/>
            <a:ext cx="4206480" cy="2957347"/>
          </a:xfrm>
          <a:prstGeom prst="rect">
            <a:avLst/>
          </a:prstGeom>
        </p:spPr>
      </p:pic>
    </p:spTree>
    <p:extLst>
      <p:ext uri="{BB962C8B-B14F-4D97-AF65-F5344CB8AC3E}">
        <p14:creationId xmlns:p14="http://schemas.microsoft.com/office/powerpoint/2010/main" val="1653218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61CA5BC-45D3-42FF-AC5B-57BA300DC4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3" name="Imagen 2">
            <a:extLst>
              <a:ext uri="{FF2B5EF4-FFF2-40B4-BE49-F238E27FC236}">
                <a16:creationId xmlns:a16="http://schemas.microsoft.com/office/drawing/2014/main" id="{A3AC9256-4733-415D-8F25-FDE5C171398B}"/>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4" name="Imagen 3">
            <a:extLst>
              <a:ext uri="{FF2B5EF4-FFF2-40B4-BE49-F238E27FC236}">
                <a16:creationId xmlns:a16="http://schemas.microsoft.com/office/drawing/2014/main" id="{BFA159C0-266B-4E91-BE54-2D86034B885A}"/>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9" name="Imagen 8">
            <a:extLst>
              <a:ext uri="{FF2B5EF4-FFF2-40B4-BE49-F238E27FC236}">
                <a16:creationId xmlns:a16="http://schemas.microsoft.com/office/drawing/2014/main" id="{A9FBA8DD-E2F1-48CA-B9B4-699D1E2B12D2}"/>
              </a:ext>
            </a:extLst>
          </p:cNvPr>
          <p:cNvPicPr>
            <a:picLocks noChangeAspect="1"/>
          </p:cNvPicPr>
          <p:nvPr/>
        </p:nvPicPr>
        <p:blipFill>
          <a:blip r:embed="rId5"/>
          <a:stretch>
            <a:fillRect/>
          </a:stretch>
        </p:blipFill>
        <p:spPr>
          <a:xfrm>
            <a:off x="1818214" y="1243623"/>
            <a:ext cx="3869495" cy="5505495"/>
          </a:xfrm>
          <a:prstGeom prst="rect">
            <a:avLst/>
          </a:prstGeom>
        </p:spPr>
      </p:pic>
      <p:pic>
        <p:nvPicPr>
          <p:cNvPr id="11" name="Imagen 10">
            <a:extLst>
              <a:ext uri="{FF2B5EF4-FFF2-40B4-BE49-F238E27FC236}">
                <a16:creationId xmlns:a16="http://schemas.microsoft.com/office/drawing/2014/main" id="{826858EC-CE88-4926-8532-778B16916B03}"/>
              </a:ext>
            </a:extLst>
          </p:cNvPr>
          <p:cNvPicPr>
            <a:picLocks noChangeAspect="1"/>
          </p:cNvPicPr>
          <p:nvPr/>
        </p:nvPicPr>
        <p:blipFill>
          <a:blip r:embed="rId6"/>
          <a:stretch>
            <a:fillRect/>
          </a:stretch>
        </p:blipFill>
        <p:spPr>
          <a:xfrm>
            <a:off x="5961232" y="1245748"/>
            <a:ext cx="3826221" cy="5503275"/>
          </a:xfrm>
          <a:prstGeom prst="rect">
            <a:avLst/>
          </a:prstGeom>
        </p:spPr>
      </p:pic>
    </p:spTree>
    <p:extLst>
      <p:ext uri="{BB962C8B-B14F-4D97-AF65-F5344CB8AC3E}">
        <p14:creationId xmlns:p14="http://schemas.microsoft.com/office/powerpoint/2010/main" val="32193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61CA5BC-45D3-42FF-AC5B-57BA300DC4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3" name="Imagen 2">
            <a:extLst>
              <a:ext uri="{FF2B5EF4-FFF2-40B4-BE49-F238E27FC236}">
                <a16:creationId xmlns:a16="http://schemas.microsoft.com/office/drawing/2014/main" id="{A3AC9256-4733-415D-8F25-FDE5C171398B}"/>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4" name="Imagen 3">
            <a:extLst>
              <a:ext uri="{FF2B5EF4-FFF2-40B4-BE49-F238E27FC236}">
                <a16:creationId xmlns:a16="http://schemas.microsoft.com/office/drawing/2014/main" id="{BFA159C0-266B-4E91-BE54-2D86034B885A}"/>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8" name="Imagen 7">
            <a:extLst>
              <a:ext uri="{FF2B5EF4-FFF2-40B4-BE49-F238E27FC236}">
                <a16:creationId xmlns:a16="http://schemas.microsoft.com/office/drawing/2014/main" id="{A4BCB6EC-7D3E-499D-96E0-917FEA4B74F4}"/>
              </a:ext>
            </a:extLst>
          </p:cNvPr>
          <p:cNvPicPr>
            <a:picLocks noChangeAspect="1"/>
          </p:cNvPicPr>
          <p:nvPr/>
        </p:nvPicPr>
        <p:blipFill>
          <a:blip r:embed="rId5"/>
          <a:stretch>
            <a:fillRect/>
          </a:stretch>
        </p:blipFill>
        <p:spPr>
          <a:xfrm>
            <a:off x="2138133" y="277944"/>
            <a:ext cx="4354921" cy="6302112"/>
          </a:xfrm>
          <a:prstGeom prst="rect">
            <a:avLst/>
          </a:prstGeom>
        </p:spPr>
      </p:pic>
      <p:graphicFrame>
        <p:nvGraphicFramePr>
          <p:cNvPr id="10" name="Tabla 9">
            <a:extLst>
              <a:ext uri="{FF2B5EF4-FFF2-40B4-BE49-F238E27FC236}">
                <a16:creationId xmlns:a16="http://schemas.microsoft.com/office/drawing/2014/main" id="{E15E6EBC-0AA0-4791-98C6-3D2E13482D76}"/>
              </a:ext>
            </a:extLst>
          </p:cNvPr>
          <p:cNvGraphicFramePr>
            <a:graphicFrameLocks noGrp="1"/>
          </p:cNvGraphicFramePr>
          <p:nvPr>
            <p:extLst>
              <p:ext uri="{D42A27DB-BD31-4B8C-83A1-F6EECF244321}">
                <p14:modId xmlns:p14="http://schemas.microsoft.com/office/powerpoint/2010/main" val="3742009839"/>
              </p:ext>
            </p:extLst>
          </p:nvPr>
        </p:nvGraphicFramePr>
        <p:xfrm>
          <a:off x="7080309" y="2560740"/>
          <a:ext cx="3053594" cy="1736520"/>
        </p:xfrm>
        <a:graphic>
          <a:graphicData uri="http://schemas.openxmlformats.org/drawingml/2006/table">
            <a:tbl>
              <a:tblPr>
                <a:tableStyleId>{5C22544A-7EE6-4342-B048-85BDC9FD1C3A}</a:tableStyleId>
              </a:tblPr>
              <a:tblGrid>
                <a:gridCol w="1526797">
                  <a:extLst>
                    <a:ext uri="{9D8B030D-6E8A-4147-A177-3AD203B41FA5}">
                      <a16:colId xmlns:a16="http://schemas.microsoft.com/office/drawing/2014/main" val="863914503"/>
                    </a:ext>
                  </a:extLst>
                </a:gridCol>
                <a:gridCol w="1526797">
                  <a:extLst>
                    <a:ext uri="{9D8B030D-6E8A-4147-A177-3AD203B41FA5}">
                      <a16:colId xmlns:a16="http://schemas.microsoft.com/office/drawing/2014/main" val="3623191725"/>
                    </a:ext>
                  </a:extLst>
                </a:gridCol>
              </a:tblGrid>
              <a:tr h="347304">
                <a:tc>
                  <a:txBody>
                    <a:bodyPr/>
                    <a:lstStyle/>
                    <a:p>
                      <a:pPr algn="ctr" fontAlgn="b"/>
                      <a:r>
                        <a:rPr lang="es-MX" sz="2000" b="1" u="none" strike="noStrike" dirty="0">
                          <a:effectLst/>
                        </a:rPr>
                        <a:t>Categoría</a:t>
                      </a:r>
                      <a:endParaRPr lang="es-MX"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MX" sz="2000" b="1" u="none" strike="noStrike" dirty="0">
                          <a:effectLst/>
                        </a:rPr>
                        <a:t>% municipal</a:t>
                      </a:r>
                      <a:endParaRPr lang="es-MX"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624367"/>
                  </a:ext>
                </a:extLst>
              </a:tr>
              <a:tr h="347304">
                <a:tc>
                  <a:txBody>
                    <a:bodyPr/>
                    <a:lstStyle/>
                    <a:p>
                      <a:pPr algn="ctr" fontAlgn="b"/>
                      <a:r>
                        <a:rPr lang="es-MX" sz="2000" u="none" strike="noStrike">
                          <a:effectLst/>
                        </a:rPr>
                        <a:t>No apta</a:t>
                      </a:r>
                      <a:endParaRPr lang="es-MX"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MX" sz="2000" u="none" strike="noStrike" dirty="0">
                          <a:effectLst/>
                        </a:rPr>
                        <a:t>57</a:t>
                      </a:r>
                      <a:endParaRPr lang="es-MX"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534108"/>
                  </a:ext>
                </a:extLst>
              </a:tr>
              <a:tr h="347304">
                <a:tc>
                  <a:txBody>
                    <a:bodyPr/>
                    <a:lstStyle/>
                    <a:p>
                      <a:pPr algn="ctr" fontAlgn="b"/>
                      <a:r>
                        <a:rPr lang="es-MX" sz="2000" u="none" strike="noStrike">
                          <a:effectLst/>
                        </a:rPr>
                        <a:t>Baja</a:t>
                      </a:r>
                      <a:endParaRPr lang="es-MX"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MX" sz="2000" u="none" strike="noStrike" dirty="0">
                          <a:effectLst/>
                        </a:rPr>
                        <a:t>12</a:t>
                      </a:r>
                      <a:endParaRPr lang="es-MX"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7984826"/>
                  </a:ext>
                </a:extLst>
              </a:tr>
              <a:tr h="347304">
                <a:tc>
                  <a:txBody>
                    <a:bodyPr/>
                    <a:lstStyle/>
                    <a:p>
                      <a:pPr algn="ctr" fontAlgn="b"/>
                      <a:r>
                        <a:rPr lang="es-MX" sz="2000" u="none" strike="noStrike">
                          <a:effectLst/>
                        </a:rPr>
                        <a:t>Media</a:t>
                      </a:r>
                      <a:endParaRPr lang="es-MX"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MX" sz="2000" u="none" strike="noStrike" dirty="0">
                          <a:effectLst/>
                        </a:rPr>
                        <a:t>7</a:t>
                      </a:r>
                      <a:endParaRPr lang="es-MX"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748349"/>
                  </a:ext>
                </a:extLst>
              </a:tr>
              <a:tr h="347304">
                <a:tc>
                  <a:txBody>
                    <a:bodyPr/>
                    <a:lstStyle/>
                    <a:p>
                      <a:pPr algn="ctr" fontAlgn="b"/>
                      <a:r>
                        <a:rPr lang="es-MX" sz="2000" u="none" strike="noStrike">
                          <a:effectLst/>
                        </a:rPr>
                        <a:t>Alta</a:t>
                      </a:r>
                      <a:endParaRPr lang="es-MX"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MX" sz="2000" u="none" strike="noStrike" dirty="0">
                          <a:effectLst/>
                        </a:rPr>
                        <a:t>24</a:t>
                      </a:r>
                      <a:endParaRPr lang="es-MX"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6846186"/>
                  </a:ext>
                </a:extLst>
              </a:tr>
            </a:tbl>
          </a:graphicData>
        </a:graphic>
      </p:graphicFrame>
    </p:spTree>
    <p:extLst>
      <p:ext uri="{BB962C8B-B14F-4D97-AF65-F5344CB8AC3E}">
        <p14:creationId xmlns:p14="http://schemas.microsoft.com/office/powerpoint/2010/main" val="3855805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A8441CB-A826-419F-8E7B-C621B0F150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10" name="Imagen 9">
            <a:extLst>
              <a:ext uri="{FF2B5EF4-FFF2-40B4-BE49-F238E27FC236}">
                <a16:creationId xmlns:a16="http://schemas.microsoft.com/office/drawing/2014/main" id="{282E1A9A-9DBF-4111-B52F-D578702564CA}"/>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2" name="Imagen 11">
            <a:extLst>
              <a:ext uri="{FF2B5EF4-FFF2-40B4-BE49-F238E27FC236}">
                <a16:creationId xmlns:a16="http://schemas.microsoft.com/office/drawing/2014/main" id="{4360712B-8CE0-4E31-BFB9-33999062912E}"/>
              </a:ext>
            </a:extLst>
          </p:cNvPr>
          <p:cNvPicPr>
            <a:picLocks noChangeAspect="1"/>
          </p:cNvPicPr>
          <p:nvPr/>
        </p:nvPicPr>
        <p:blipFill rotWithShape="1">
          <a:blip r:embed="rId4"/>
          <a:srcRect t="26208" b="29994"/>
          <a:stretch/>
        </p:blipFill>
        <p:spPr>
          <a:xfrm>
            <a:off x="897699" y="470861"/>
            <a:ext cx="2868958" cy="774888"/>
          </a:xfrm>
          <a:prstGeom prst="rect">
            <a:avLst/>
          </a:prstGeom>
        </p:spPr>
      </p:pic>
      <p:sp>
        <p:nvSpPr>
          <p:cNvPr id="13" name="Título 1">
            <a:extLst>
              <a:ext uri="{FF2B5EF4-FFF2-40B4-BE49-F238E27FC236}">
                <a16:creationId xmlns:a16="http://schemas.microsoft.com/office/drawing/2014/main" id="{8432DD0A-E58F-46F4-96F0-B7320145EED9}"/>
              </a:ext>
            </a:extLst>
          </p:cNvPr>
          <p:cNvSpPr txBox="1">
            <a:spLocks/>
          </p:cNvSpPr>
          <p:nvPr/>
        </p:nvSpPr>
        <p:spPr>
          <a:xfrm>
            <a:off x="1695624" y="2138144"/>
            <a:ext cx="8800751" cy="2281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latin typeface="Calibri" panose="020F0502020204030204" pitchFamily="34" charset="0"/>
                <a:cs typeface="Calibri" panose="020F0502020204030204" pitchFamily="34" charset="0"/>
              </a:rPr>
              <a:t>¡GRACIAS!</a:t>
            </a:r>
          </a:p>
        </p:txBody>
      </p:sp>
    </p:spTree>
    <p:extLst>
      <p:ext uri="{BB962C8B-B14F-4D97-AF65-F5344CB8AC3E}">
        <p14:creationId xmlns:p14="http://schemas.microsoft.com/office/powerpoint/2010/main" val="252370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686189" y="2004726"/>
            <a:ext cx="5230720" cy="429447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b="1" dirty="0">
                <a:solidFill>
                  <a:schemeClr val="tx1"/>
                </a:solidFill>
              </a:rPr>
              <a:t>EROSIÓN</a:t>
            </a:r>
            <a:endParaRPr lang="es-MX" b="1" dirty="0">
              <a:solidFill>
                <a:schemeClr val="tx1"/>
              </a:solidFill>
            </a:endParaRPr>
          </a:p>
          <a:p>
            <a:pPr marL="0" indent="0" algn="just">
              <a:buNone/>
            </a:pPr>
            <a:r>
              <a:rPr lang="es-MX" dirty="0">
                <a:solidFill>
                  <a:schemeClr val="tx1"/>
                </a:solidFill>
              </a:rPr>
              <a:t>Considerada como la remoción del suelo por agentes del medio físico, en el ámbito mundial constituye uno de los problemas ambientales más severos.</a:t>
            </a:r>
          </a:p>
          <a:p>
            <a:pPr marL="0" indent="0" algn="just">
              <a:buNone/>
            </a:pPr>
            <a:r>
              <a:rPr lang="es-MX" dirty="0">
                <a:solidFill>
                  <a:schemeClr val="tx1"/>
                </a:solidFill>
              </a:rPr>
              <a:t>La erosión hídrica en México ocasiona un sinnúmero de problemas, como pérdida de tierras para cultivo, pérdida de nutrientes en la tierra, acumulación de material hacia zonas urbanas, azolvamiento de cauces y embalses, así como pérdida de capacidad en obras hidráulicas, entre otros.</a:t>
            </a: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2" name="Imagen 1"/>
          <p:cNvPicPr>
            <a:picLocks noChangeAspect="1"/>
          </p:cNvPicPr>
          <p:nvPr/>
        </p:nvPicPr>
        <p:blipFill>
          <a:blip r:embed="rId5"/>
          <a:stretch>
            <a:fillRect/>
          </a:stretch>
        </p:blipFill>
        <p:spPr>
          <a:xfrm>
            <a:off x="6557211" y="2287153"/>
            <a:ext cx="4887639" cy="3729620"/>
          </a:xfrm>
          <a:prstGeom prst="rect">
            <a:avLst/>
          </a:prstGeom>
        </p:spPr>
      </p:pic>
    </p:spTree>
    <p:extLst>
      <p:ext uri="{BB962C8B-B14F-4D97-AF65-F5344CB8AC3E}">
        <p14:creationId xmlns:p14="http://schemas.microsoft.com/office/powerpoint/2010/main" val="163163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450376" y="1842299"/>
            <a:ext cx="11291248" cy="429447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dirty="0">
                <a:solidFill>
                  <a:schemeClr val="tx1"/>
                </a:solidFill>
              </a:rPr>
              <a:t>Para el calculo de la erosión se utilizó la </a:t>
            </a:r>
            <a:r>
              <a:rPr lang="es-MX" dirty="0">
                <a:solidFill>
                  <a:schemeClr val="tx1"/>
                </a:solidFill>
              </a:rPr>
              <a:t>metodología propuesta por Montes et al. (2011), que tiene como base la Ecuación Universal de Pérdida de Suelo.</a:t>
            </a:r>
          </a:p>
          <a:p>
            <a:pPr marL="0" indent="0">
              <a:buFont typeface="Calibri" panose="020F0502020204030204" pitchFamily="34" charset="0"/>
              <a:buNone/>
            </a:pPr>
            <a:endParaRPr lang="es-ES" dirty="0">
              <a:solidFill>
                <a:schemeClr val="tx1"/>
              </a:solidFill>
            </a:endParaRPr>
          </a:p>
          <a:p>
            <a:pPr marL="0" indent="0" algn="ctr">
              <a:buFont typeface="Calibri" panose="020F0502020204030204" pitchFamily="34" charset="0"/>
              <a:buNone/>
            </a:pPr>
            <a:r>
              <a:rPr lang="es-ES" i="1" dirty="0">
                <a:solidFill>
                  <a:schemeClr val="tx1"/>
                </a:solidFill>
              </a:rPr>
              <a:t>A= R K LS C P</a:t>
            </a:r>
          </a:p>
          <a:p>
            <a:pPr marL="0" indent="0" algn="just">
              <a:lnSpc>
                <a:spcPct val="100000"/>
              </a:lnSpc>
              <a:spcBef>
                <a:spcPts val="600"/>
              </a:spcBef>
              <a:buFont typeface="Calibri" panose="020F0502020204030204" pitchFamily="34" charset="0"/>
              <a:buNone/>
            </a:pPr>
            <a:r>
              <a:rPr lang="es-ES" dirty="0">
                <a:solidFill>
                  <a:schemeClr val="tx1"/>
                </a:solidFill>
              </a:rPr>
              <a:t>Donde: </a:t>
            </a:r>
          </a:p>
          <a:p>
            <a:pPr marL="0" indent="0" algn="just">
              <a:lnSpc>
                <a:spcPct val="100000"/>
              </a:lnSpc>
              <a:spcBef>
                <a:spcPts val="600"/>
              </a:spcBef>
              <a:buFont typeface="Calibri" panose="020F0502020204030204" pitchFamily="34" charset="0"/>
              <a:buNone/>
            </a:pPr>
            <a:r>
              <a:rPr lang="es-ES" dirty="0">
                <a:solidFill>
                  <a:schemeClr val="tx1"/>
                </a:solidFill>
              </a:rPr>
              <a:t>A= tasa de erosión anual (ton/</a:t>
            </a:r>
            <a:r>
              <a:rPr lang="es-ES" dirty="0" err="1">
                <a:solidFill>
                  <a:schemeClr val="tx1"/>
                </a:solidFill>
              </a:rPr>
              <a:t>ha.año</a:t>
            </a:r>
            <a:r>
              <a:rPr lang="es-ES" dirty="0">
                <a:solidFill>
                  <a:schemeClr val="tx1"/>
                </a:solidFill>
              </a:rPr>
              <a:t>)</a:t>
            </a:r>
          </a:p>
          <a:p>
            <a:pPr marL="0" indent="0" algn="just">
              <a:lnSpc>
                <a:spcPct val="100000"/>
              </a:lnSpc>
              <a:spcBef>
                <a:spcPts val="600"/>
              </a:spcBef>
              <a:buFont typeface="Calibri" panose="020F0502020204030204" pitchFamily="34" charset="0"/>
              <a:buNone/>
            </a:pPr>
            <a:r>
              <a:rPr lang="es-ES" dirty="0">
                <a:solidFill>
                  <a:schemeClr val="tx1"/>
                </a:solidFill>
              </a:rPr>
              <a:t>R= factor de </a:t>
            </a:r>
            <a:r>
              <a:rPr lang="es-ES" dirty="0" err="1">
                <a:solidFill>
                  <a:schemeClr val="tx1"/>
                </a:solidFill>
              </a:rPr>
              <a:t>erosividad</a:t>
            </a:r>
            <a:r>
              <a:rPr lang="es-ES" dirty="0">
                <a:solidFill>
                  <a:schemeClr val="tx1"/>
                </a:solidFill>
              </a:rPr>
              <a:t> de la lluvia (MJ.mm/</a:t>
            </a:r>
            <a:r>
              <a:rPr lang="es-ES" dirty="0" err="1">
                <a:solidFill>
                  <a:schemeClr val="tx1"/>
                </a:solidFill>
              </a:rPr>
              <a:t>ha.h</a:t>
            </a:r>
            <a:r>
              <a:rPr lang="es-ES" dirty="0">
                <a:solidFill>
                  <a:schemeClr val="tx1"/>
                </a:solidFill>
              </a:rPr>
              <a:t>)</a:t>
            </a:r>
          </a:p>
          <a:p>
            <a:pPr marL="0" indent="0" algn="just">
              <a:lnSpc>
                <a:spcPct val="100000"/>
              </a:lnSpc>
              <a:spcBef>
                <a:spcPts val="600"/>
              </a:spcBef>
              <a:buFont typeface="Calibri" panose="020F0502020204030204" pitchFamily="34" charset="0"/>
              <a:buNone/>
            </a:pPr>
            <a:r>
              <a:rPr lang="es-ES" dirty="0">
                <a:solidFill>
                  <a:schemeClr val="tx1"/>
                </a:solidFill>
              </a:rPr>
              <a:t>K= factor de </a:t>
            </a:r>
            <a:r>
              <a:rPr lang="es-ES" dirty="0" err="1">
                <a:solidFill>
                  <a:schemeClr val="tx1"/>
                </a:solidFill>
              </a:rPr>
              <a:t>erodabilidad</a:t>
            </a:r>
            <a:r>
              <a:rPr lang="es-ES" dirty="0">
                <a:solidFill>
                  <a:schemeClr val="tx1"/>
                </a:solidFill>
              </a:rPr>
              <a:t> del suelo (</a:t>
            </a:r>
            <a:r>
              <a:rPr lang="es-ES" dirty="0" err="1">
                <a:solidFill>
                  <a:schemeClr val="tx1"/>
                </a:solidFill>
              </a:rPr>
              <a:t>ton.h</a:t>
            </a:r>
            <a:r>
              <a:rPr lang="es-ES" dirty="0">
                <a:solidFill>
                  <a:schemeClr val="tx1"/>
                </a:solidFill>
              </a:rPr>
              <a:t>/MJ.mm)</a:t>
            </a:r>
          </a:p>
          <a:p>
            <a:pPr marL="0" indent="0" algn="just">
              <a:lnSpc>
                <a:spcPct val="100000"/>
              </a:lnSpc>
              <a:spcBef>
                <a:spcPts val="600"/>
              </a:spcBef>
              <a:buFont typeface="Calibri" panose="020F0502020204030204" pitchFamily="34" charset="0"/>
              <a:buNone/>
            </a:pPr>
            <a:r>
              <a:rPr lang="es-ES" dirty="0">
                <a:solidFill>
                  <a:schemeClr val="tx1"/>
                </a:solidFill>
              </a:rPr>
              <a:t>LS= factor topográfico longitud-pendiente</a:t>
            </a:r>
          </a:p>
          <a:p>
            <a:pPr marL="0" indent="0" algn="just">
              <a:lnSpc>
                <a:spcPct val="100000"/>
              </a:lnSpc>
              <a:spcBef>
                <a:spcPts val="600"/>
              </a:spcBef>
              <a:buFont typeface="Calibri" panose="020F0502020204030204" pitchFamily="34" charset="0"/>
              <a:buNone/>
            </a:pPr>
            <a:r>
              <a:rPr lang="es-ES" dirty="0">
                <a:solidFill>
                  <a:schemeClr val="tx1"/>
                </a:solidFill>
              </a:rPr>
              <a:t>C= factor de vegetación y cultivo</a:t>
            </a:r>
          </a:p>
          <a:p>
            <a:pPr marL="0" indent="0" algn="just">
              <a:lnSpc>
                <a:spcPct val="100000"/>
              </a:lnSpc>
              <a:spcBef>
                <a:spcPts val="600"/>
              </a:spcBef>
              <a:buFont typeface="Calibri" panose="020F0502020204030204" pitchFamily="34" charset="0"/>
              <a:buNone/>
            </a:pPr>
            <a:r>
              <a:rPr lang="es-ES" dirty="0">
                <a:solidFill>
                  <a:schemeClr val="tx1"/>
                </a:solidFill>
              </a:rPr>
              <a:t>P= factor de prácticas conservación</a:t>
            </a:r>
            <a:endParaRPr lang="es-MX" dirty="0">
              <a:solidFill>
                <a:schemeClr val="tx1"/>
              </a:solidFill>
            </a:endParaRPr>
          </a:p>
          <a:p>
            <a:pPr marL="0" indent="0">
              <a:buFont typeface="Calibri" panose="020F0502020204030204" pitchFamily="34" charset="0"/>
              <a:buNone/>
            </a:pPr>
            <a:endParaRPr lang="es-MX"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spTree>
    <p:extLst>
      <p:ext uri="{BB962C8B-B14F-4D97-AF65-F5344CB8AC3E}">
        <p14:creationId xmlns:p14="http://schemas.microsoft.com/office/powerpoint/2010/main" val="265018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450376" y="1541508"/>
            <a:ext cx="11291248" cy="118965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b="1" dirty="0">
                <a:solidFill>
                  <a:schemeClr val="tx1"/>
                </a:solidFill>
              </a:rPr>
              <a:t>Factor R</a:t>
            </a:r>
          </a:p>
          <a:p>
            <a:pPr marL="0" indent="0">
              <a:buNone/>
            </a:pPr>
            <a:r>
              <a:rPr lang="es-MX" dirty="0">
                <a:solidFill>
                  <a:schemeClr val="tx1"/>
                </a:solidFill>
              </a:rPr>
              <a:t>Representa, para un área específica, la energía potencial de la lluvia y su escurrimiento asociado; es el factor de tipo climático que indica el potencial erosivo de las precipitaciones.</a:t>
            </a:r>
            <a:endParaRPr lang="es-ES"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2" name="Imagen 1"/>
          <p:cNvPicPr>
            <a:picLocks noChangeAspect="1"/>
          </p:cNvPicPr>
          <p:nvPr/>
        </p:nvPicPr>
        <p:blipFill>
          <a:blip r:embed="rId5"/>
          <a:stretch>
            <a:fillRect/>
          </a:stretch>
        </p:blipFill>
        <p:spPr>
          <a:xfrm>
            <a:off x="1677608" y="2746888"/>
            <a:ext cx="4735682" cy="3383196"/>
          </a:xfrm>
          <a:prstGeom prst="rect">
            <a:avLst/>
          </a:prstGeom>
        </p:spPr>
      </p:pic>
      <p:pic>
        <p:nvPicPr>
          <p:cNvPr id="3" name="Imagen 2"/>
          <p:cNvPicPr>
            <a:picLocks noChangeAspect="1"/>
          </p:cNvPicPr>
          <p:nvPr/>
        </p:nvPicPr>
        <p:blipFill rotWithShape="1">
          <a:blip r:embed="rId6"/>
          <a:srcRect l="4463" t="4102" r="3236" b="3925"/>
          <a:stretch/>
        </p:blipFill>
        <p:spPr>
          <a:xfrm>
            <a:off x="6827928" y="2803352"/>
            <a:ext cx="3164305" cy="3255084"/>
          </a:xfrm>
          <a:prstGeom prst="rect">
            <a:avLst/>
          </a:prstGeom>
          <a:ln>
            <a:solidFill>
              <a:schemeClr val="tx1"/>
            </a:solidFill>
          </a:ln>
        </p:spPr>
      </p:pic>
      <p:sp>
        <p:nvSpPr>
          <p:cNvPr id="4" name="Rectángulo 3"/>
          <p:cNvSpPr/>
          <p:nvPr/>
        </p:nvSpPr>
        <p:spPr>
          <a:xfrm>
            <a:off x="6767763" y="3645568"/>
            <a:ext cx="3284621" cy="2646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14271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306822" y="1409160"/>
            <a:ext cx="6160977" cy="598424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r>
              <a:rPr lang="es-ES" b="1" dirty="0">
                <a:solidFill>
                  <a:schemeClr val="tx1"/>
                </a:solidFill>
              </a:rPr>
              <a:t>Factor K</a:t>
            </a:r>
          </a:p>
          <a:p>
            <a:pPr marL="0" indent="0" algn="just">
              <a:buNone/>
            </a:pPr>
            <a:r>
              <a:rPr lang="es-MX" dirty="0">
                <a:solidFill>
                  <a:schemeClr val="tx1"/>
                </a:solidFill>
              </a:rPr>
              <a:t>Indica el grado de susceptibilidad o resistencia de un horizonte específico del suelo a la erosión.</a:t>
            </a:r>
          </a:p>
          <a:p>
            <a:pPr marL="0" indent="0" algn="just">
              <a:buNone/>
            </a:pPr>
            <a:r>
              <a:rPr lang="es-ES" b="1" dirty="0">
                <a:solidFill>
                  <a:schemeClr val="tx1"/>
                </a:solidFill>
              </a:rPr>
              <a:t>Factor LS</a:t>
            </a:r>
          </a:p>
          <a:p>
            <a:pPr algn="just"/>
            <a:r>
              <a:rPr lang="es-ES" dirty="0">
                <a:solidFill>
                  <a:schemeClr val="tx1"/>
                </a:solidFill>
              </a:rPr>
              <a:t>El factor LS integra la pendiente media de la ladera, su longitud considera el efecto de la topografía sobre la erosión. </a:t>
            </a:r>
          </a:p>
          <a:p>
            <a:pPr algn="just"/>
            <a:r>
              <a:rPr lang="es-ES" dirty="0">
                <a:solidFill>
                  <a:schemeClr val="tx1"/>
                </a:solidFill>
              </a:rPr>
              <a:t>La pendiente (S) refleja la influencia del gradiente de la pendiente en la erosión ya que el potencial de erosión incrementa con la pendiente, la longitud (L) se define como la distancia horizontal entre el punto donde inicia el escurrimiento hasta el punto donde decrece la pendiente al grado de producir la sedimentación o hasta el punto donde el escurrimiento encuentra un curso bien definido.</a:t>
            </a:r>
          </a:p>
          <a:p>
            <a:pPr marL="0" indent="0" algn="just">
              <a:buNone/>
            </a:pPr>
            <a:endParaRPr lang="es-ES"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8" name="Imagen 7"/>
          <p:cNvPicPr>
            <a:picLocks noChangeAspect="1"/>
          </p:cNvPicPr>
          <p:nvPr/>
        </p:nvPicPr>
        <p:blipFill>
          <a:blip r:embed="rId5"/>
          <a:stretch>
            <a:fillRect/>
          </a:stretch>
        </p:blipFill>
        <p:spPr>
          <a:xfrm>
            <a:off x="6530958" y="1221071"/>
            <a:ext cx="2793523" cy="4968413"/>
          </a:xfrm>
          <a:prstGeom prst="rect">
            <a:avLst/>
          </a:prstGeom>
        </p:spPr>
      </p:pic>
      <p:pic>
        <p:nvPicPr>
          <p:cNvPr id="9" name="Imagen 8"/>
          <p:cNvPicPr>
            <a:picLocks noChangeAspect="1"/>
          </p:cNvPicPr>
          <p:nvPr/>
        </p:nvPicPr>
        <p:blipFill>
          <a:blip r:embed="rId6"/>
          <a:stretch>
            <a:fillRect/>
          </a:stretch>
        </p:blipFill>
        <p:spPr>
          <a:xfrm>
            <a:off x="9387640" y="1541508"/>
            <a:ext cx="2403705" cy="4367464"/>
          </a:xfrm>
          <a:prstGeom prst="rect">
            <a:avLst/>
          </a:prstGeom>
        </p:spPr>
      </p:pic>
    </p:spTree>
    <p:extLst>
      <p:ext uri="{BB962C8B-B14F-4D97-AF65-F5344CB8AC3E}">
        <p14:creationId xmlns:p14="http://schemas.microsoft.com/office/powerpoint/2010/main" val="244208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137555" y="1589635"/>
            <a:ext cx="6708413" cy="447428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es-ES" b="1" dirty="0">
                <a:solidFill>
                  <a:schemeClr val="tx1"/>
                </a:solidFill>
              </a:rPr>
              <a:t>Factor C</a:t>
            </a:r>
          </a:p>
          <a:p>
            <a:pPr algn="just"/>
            <a:r>
              <a:rPr lang="es-MX" dirty="0">
                <a:solidFill>
                  <a:schemeClr val="tx1"/>
                </a:solidFill>
              </a:rPr>
              <a:t>Se asigna con el objeto de reflejar el efecto de la vegetación y las prácticas de manejo en las tasas de erosión.</a:t>
            </a:r>
          </a:p>
          <a:p>
            <a:pPr algn="just"/>
            <a:endParaRPr lang="es-ES" dirty="0">
              <a:solidFill>
                <a:schemeClr val="tx1"/>
              </a:solidFill>
            </a:endParaRPr>
          </a:p>
          <a:p>
            <a:pPr marL="0" indent="0" algn="just">
              <a:buNone/>
            </a:pPr>
            <a:r>
              <a:rPr lang="es-ES" b="1" dirty="0">
                <a:solidFill>
                  <a:schemeClr val="tx1"/>
                </a:solidFill>
              </a:rPr>
              <a:t>Factor P</a:t>
            </a:r>
          </a:p>
          <a:p>
            <a:pPr marL="0" indent="0" algn="just">
              <a:buNone/>
            </a:pPr>
            <a:r>
              <a:rPr lang="es-MX" dirty="0">
                <a:solidFill>
                  <a:schemeClr val="tx1"/>
                </a:solidFill>
              </a:rPr>
              <a:t>Por definición, el factor de práctica de soporte P en USLE es la tasa relativa de pérdida de suelo con una práctica específica con respecto a la pérdida de suelo correspondiente con un laboreo combinado, volteando el suelo pendiente arriba y pendiente abajo.</a:t>
            </a:r>
          </a:p>
          <a:p>
            <a:pPr algn="just"/>
            <a:endParaRPr lang="es-MX"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3" name="Imagen 2"/>
          <p:cNvPicPr>
            <a:picLocks noChangeAspect="1"/>
          </p:cNvPicPr>
          <p:nvPr/>
        </p:nvPicPr>
        <p:blipFill>
          <a:blip r:embed="rId5"/>
          <a:stretch>
            <a:fillRect/>
          </a:stretch>
        </p:blipFill>
        <p:spPr>
          <a:xfrm>
            <a:off x="6799488" y="1920472"/>
            <a:ext cx="5065199" cy="3812606"/>
          </a:xfrm>
          <a:prstGeom prst="rect">
            <a:avLst/>
          </a:prstGeom>
        </p:spPr>
      </p:pic>
    </p:spTree>
    <p:extLst>
      <p:ext uri="{BB962C8B-B14F-4D97-AF65-F5344CB8AC3E}">
        <p14:creationId xmlns:p14="http://schemas.microsoft.com/office/powerpoint/2010/main" val="97245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3ECCB01-9B8F-4E09-8242-A5E983490A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3" name="Imagen 2">
            <a:extLst>
              <a:ext uri="{FF2B5EF4-FFF2-40B4-BE49-F238E27FC236}">
                <a16:creationId xmlns:a16="http://schemas.microsoft.com/office/drawing/2014/main" id="{460526D3-DDA6-4EF0-A782-FA262B463E6D}"/>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4" name="Imagen 3">
            <a:extLst>
              <a:ext uri="{FF2B5EF4-FFF2-40B4-BE49-F238E27FC236}">
                <a16:creationId xmlns:a16="http://schemas.microsoft.com/office/drawing/2014/main" id="{97FC2E25-75EC-4D5F-A8D6-D0732A07343E}"/>
              </a:ext>
            </a:extLst>
          </p:cNvPr>
          <p:cNvPicPr>
            <a:picLocks noChangeAspect="1"/>
          </p:cNvPicPr>
          <p:nvPr/>
        </p:nvPicPr>
        <p:blipFill rotWithShape="1">
          <a:blip r:embed="rId4"/>
          <a:srcRect t="26208" b="29994"/>
          <a:stretch/>
        </p:blipFill>
        <p:spPr>
          <a:xfrm>
            <a:off x="897699" y="470861"/>
            <a:ext cx="2868958" cy="774888"/>
          </a:xfrm>
          <a:prstGeom prst="rect">
            <a:avLst/>
          </a:prstGeom>
        </p:spPr>
      </p:pic>
      <p:sp>
        <p:nvSpPr>
          <p:cNvPr id="5" name="Marcador de contenido 2">
            <a:extLst>
              <a:ext uri="{FF2B5EF4-FFF2-40B4-BE49-F238E27FC236}">
                <a16:creationId xmlns:a16="http://schemas.microsoft.com/office/drawing/2014/main" id="{776D12FA-1726-4977-87C2-70B9B658DB66}"/>
              </a:ext>
            </a:extLst>
          </p:cNvPr>
          <p:cNvSpPr txBox="1">
            <a:spLocks/>
          </p:cNvSpPr>
          <p:nvPr/>
        </p:nvSpPr>
        <p:spPr>
          <a:xfrm>
            <a:off x="686188" y="2300722"/>
            <a:ext cx="6580885" cy="344235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MX" dirty="0">
              <a:solidFill>
                <a:schemeClr val="tx1"/>
              </a:solidFill>
              <a:latin typeface="Calibri (cuerpo)"/>
            </a:endParaRPr>
          </a:p>
        </p:txBody>
      </p:sp>
      <p:pic>
        <p:nvPicPr>
          <p:cNvPr id="7" name="Imagen 6"/>
          <p:cNvPicPr>
            <a:picLocks noChangeAspect="1"/>
          </p:cNvPicPr>
          <p:nvPr/>
        </p:nvPicPr>
        <p:blipFill>
          <a:blip r:embed="rId5"/>
          <a:stretch>
            <a:fillRect/>
          </a:stretch>
        </p:blipFill>
        <p:spPr>
          <a:xfrm>
            <a:off x="54761" y="1623378"/>
            <a:ext cx="2880000" cy="4212721"/>
          </a:xfrm>
          <a:prstGeom prst="rect">
            <a:avLst/>
          </a:prstGeom>
        </p:spPr>
      </p:pic>
      <p:pic>
        <p:nvPicPr>
          <p:cNvPr id="9" name="Imagen 8"/>
          <p:cNvPicPr>
            <a:picLocks noChangeAspect="1"/>
          </p:cNvPicPr>
          <p:nvPr/>
        </p:nvPicPr>
        <p:blipFill>
          <a:blip r:embed="rId6"/>
          <a:stretch>
            <a:fillRect/>
          </a:stretch>
        </p:blipFill>
        <p:spPr>
          <a:xfrm>
            <a:off x="3113278" y="1623378"/>
            <a:ext cx="2880000" cy="4194333"/>
          </a:xfrm>
          <a:prstGeom prst="rect">
            <a:avLst/>
          </a:prstGeom>
        </p:spPr>
      </p:pic>
      <p:pic>
        <p:nvPicPr>
          <p:cNvPr id="10" name="Imagen 9"/>
          <p:cNvPicPr>
            <a:picLocks noChangeAspect="1"/>
          </p:cNvPicPr>
          <p:nvPr/>
        </p:nvPicPr>
        <p:blipFill>
          <a:blip r:embed="rId7"/>
          <a:stretch>
            <a:fillRect/>
          </a:stretch>
        </p:blipFill>
        <p:spPr>
          <a:xfrm>
            <a:off x="6171795" y="1623378"/>
            <a:ext cx="2880000" cy="4180110"/>
          </a:xfrm>
          <a:prstGeom prst="rect">
            <a:avLst/>
          </a:prstGeom>
        </p:spPr>
      </p:pic>
      <p:pic>
        <p:nvPicPr>
          <p:cNvPr id="11" name="Imagen 10"/>
          <p:cNvPicPr>
            <a:picLocks noChangeAspect="1"/>
          </p:cNvPicPr>
          <p:nvPr/>
        </p:nvPicPr>
        <p:blipFill>
          <a:blip r:embed="rId8"/>
          <a:stretch>
            <a:fillRect/>
          </a:stretch>
        </p:blipFill>
        <p:spPr>
          <a:xfrm>
            <a:off x="9230312" y="1623378"/>
            <a:ext cx="2880000" cy="4216554"/>
          </a:xfrm>
          <a:prstGeom prst="rect">
            <a:avLst/>
          </a:prstGeom>
        </p:spPr>
      </p:pic>
    </p:spTree>
    <p:extLst>
      <p:ext uri="{BB962C8B-B14F-4D97-AF65-F5344CB8AC3E}">
        <p14:creationId xmlns:p14="http://schemas.microsoft.com/office/powerpoint/2010/main" val="64893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3ECCB01-9B8F-4E09-8242-A5E983490A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3" name="Imagen 2">
            <a:extLst>
              <a:ext uri="{FF2B5EF4-FFF2-40B4-BE49-F238E27FC236}">
                <a16:creationId xmlns:a16="http://schemas.microsoft.com/office/drawing/2014/main" id="{460526D3-DDA6-4EF0-A782-FA262B463E6D}"/>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4" name="Imagen 3">
            <a:extLst>
              <a:ext uri="{FF2B5EF4-FFF2-40B4-BE49-F238E27FC236}">
                <a16:creationId xmlns:a16="http://schemas.microsoft.com/office/drawing/2014/main" id="{97FC2E25-75EC-4D5F-A8D6-D0732A07343E}"/>
              </a:ext>
            </a:extLst>
          </p:cNvPr>
          <p:cNvPicPr>
            <a:picLocks noChangeAspect="1"/>
          </p:cNvPicPr>
          <p:nvPr/>
        </p:nvPicPr>
        <p:blipFill rotWithShape="1">
          <a:blip r:embed="rId4"/>
          <a:srcRect t="26208" b="29994"/>
          <a:stretch/>
        </p:blipFill>
        <p:spPr>
          <a:xfrm>
            <a:off x="897699" y="470861"/>
            <a:ext cx="2868958" cy="774888"/>
          </a:xfrm>
          <a:prstGeom prst="rect">
            <a:avLst/>
          </a:prstGeom>
        </p:spPr>
      </p:pic>
      <p:sp>
        <p:nvSpPr>
          <p:cNvPr id="5" name="Marcador de contenido 2">
            <a:extLst>
              <a:ext uri="{FF2B5EF4-FFF2-40B4-BE49-F238E27FC236}">
                <a16:creationId xmlns:a16="http://schemas.microsoft.com/office/drawing/2014/main" id="{776D12FA-1726-4977-87C2-70B9B658DB66}"/>
              </a:ext>
            </a:extLst>
          </p:cNvPr>
          <p:cNvSpPr txBox="1">
            <a:spLocks/>
          </p:cNvSpPr>
          <p:nvPr/>
        </p:nvSpPr>
        <p:spPr>
          <a:xfrm>
            <a:off x="686188" y="2300722"/>
            <a:ext cx="6580885" cy="344235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Font typeface="Calibri" panose="020F0502020204030204" pitchFamily="34" charset="0"/>
              <a:buNone/>
            </a:pPr>
            <a:endParaRPr lang="es-MX" dirty="0">
              <a:solidFill>
                <a:schemeClr val="tx1"/>
              </a:solidFill>
              <a:latin typeface="Calibri (cuerpo)"/>
            </a:endParaRPr>
          </a:p>
        </p:txBody>
      </p:sp>
      <p:pic>
        <p:nvPicPr>
          <p:cNvPr id="6" name="Imagen 5"/>
          <p:cNvPicPr>
            <a:picLocks noChangeAspect="1"/>
          </p:cNvPicPr>
          <p:nvPr/>
        </p:nvPicPr>
        <p:blipFill>
          <a:blip r:embed="rId5"/>
          <a:stretch>
            <a:fillRect/>
          </a:stretch>
        </p:blipFill>
        <p:spPr>
          <a:xfrm>
            <a:off x="2502862" y="1153576"/>
            <a:ext cx="3494884" cy="5144268"/>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1578189869"/>
              </p:ext>
            </p:extLst>
          </p:nvPr>
        </p:nvGraphicFramePr>
        <p:xfrm>
          <a:off x="6385425" y="2753116"/>
          <a:ext cx="4964880" cy="2204776"/>
        </p:xfrm>
        <a:graphic>
          <a:graphicData uri="http://schemas.openxmlformats.org/drawingml/2006/table">
            <a:tbl>
              <a:tblPr>
                <a:tableStyleId>{5C22544A-7EE6-4342-B048-85BDC9FD1C3A}</a:tableStyleId>
              </a:tblPr>
              <a:tblGrid>
                <a:gridCol w="796604">
                  <a:extLst>
                    <a:ext uri="{9D8B030D-6E8A-4147-A177-3AD203B41FA5}">
                      <a16:colId xmlns:a16="http://schemas.microsoft.com/office/drawing/2014/main" val="3354904988"/>
                    </a:ext>
                  </a:extLst>
                </a:gridCol>
                <a:gridCol w="1759938">
                  <a:extLst>
                    <a:ext uri="{9D8B030D-6E8A-4147-A177-3AD203B41FA5}">
                      <a16:colId xmlns:a16="http://schemas.microsoft.com/office/drawing/2014/main" val="467944083"/>
                    </a:ext>
                  </a:extLst>
                </a:gridCol>
                <a:gridCol w="1204169">
                  <a:extLst>
                    <a:ext uri="{9D8B030D-6E8A-4147-A177-3AD203B41FA5}">
                      <a16:colId xmlns:a16="http://schemas.microsoft.com/office/drawing/2014/main" val="2519149181"/>
                    </a:ext>
                  </a:extLst>
                </a:gridCol>
                <a:gridCol w="1204169">
                  <a:extLst>
                    <a:ext uri="{9D8B030D-6E8A-4147-A177-3AD203B41FA5}">
                      <a16:colId xmlns:a16="http://schemas.microsoft.com/office/drawing/2014/main" val="2921225748"/>
                    </a:ext>
                  </a:extLst>
                </a:gridCol>
              </a:tblGrid>
              <a:tr h="314968">
                <a:tc>
                  <a:txBody>
                    <a:bodyPr/>
                    <a:lstStyle/>
                    <a:p>
                      <a:pPr algn="ctr" fontAlgn="ctr"/>
                      <a:r>
                        <a:rPr lang="es-MX" sz="1600" b="1" u="none" strike="noStrike" dirty="0">
                          <a:effectLst/>
                        </a:rPr>
                        <a:t>Tipo</a:t>
                      </a:r>
                      <a:endParaRPr lang="es-MX"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b="1" u="none" strike="noStrike" dirty="0">
                          <a:effectLst/>
                        </a:rPr>
                        <a:t>Rango (ton/ha/año)</a:t>
                      </a:r>
                      <a:endParaRPr lang="es-MX"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b="1" u="none" strike="noStrike" dirty="0">
                          <a:effectLst/>
                        </a:rPr>
                        <a:t>Clasificación</a:t>
                      </a:r>
                      <a:endParaRPr lang="es-MX"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b="1" u="none" strike="noStrike" dirty="0">
                          <a:effectLst/>
                        </a:rPr>
                        <a:t>% municipal</a:t>
                      </a:r>
                      <a:endParaRPr lang="es-MX" sz="16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4733317"/>
                  </a:ext>
                </a:extLst>
              </a:tr>
              <a:tr h="314968">
                <a:tc>
                  <a:txBody>
                    <a:bodyPr/>
                    <a:lstStyle/>
                    <a:p>
                      <a:pPr algn="ctr" fontAlgn="ctr"/>
                      <a:r>
                        <a:rPr lang="es-MX" sz="1600" u="none" strike="noStrike" dirty="0">
                          <a:effectLst/>
                        </a:rPr>
                        <a:t>1</a:t>
                      </a:r>
                      <a:endParaRPr lang="es-MX" sz="16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&lt; 50</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Baja</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95.3</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88698063"/>
                  </a:ext>
                </a:extLst>
              </a:tr>
              <a:tr h="314968">
                <a:tc>
                  <a:txBody>
                    <a:bodyPr/>
                    <a:lstStyle/>
                    <a:p>
                      <a:pPr algn="ctr" fontAlgn="ctr"/>
                      <a:r>
                        <a:rPr lang="es-MX" sz="1600" u="none" strike="noStrike">
                          <a:effectLst/>
                        </a:rPr>
                        <a:t>2</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50 - 100</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Media</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3.1</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0945734"/>
                  </a:ext>
                </a:extLst>
              </a:tr>
              <a:tr h="314968">
                <a:tc>
                  <a:txBody>
                    <a:bodyPr/>
                    <a:lstStyle/>
                    <a:p>
                      <a:pPr algn="ctr" fontAlgn="ctr"/>
                      <a:r>
                        <a:rPr lang="es-MX" sz="1600" u="none" strike="noStrike">
                          <a:effectLst/>
                        </a:rPr>
                        <a:t>3</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100 - 150</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Considerable</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0.8</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5864816"/>
                  </a:ext>
                </a:extLst>
              </a:tr>
              <a:tr h="314968">
                <a:tc>
                  <a:txBody>
                    <a:bodyPr/>
                    <a:lstStyle/>
                    <a:p>
                      <a:pPr algn="ctr" fontAlgn="ctr"/>
                      <a:r>
                        <a:rPr lang="es-MX" sz="1600" u="none" strike="noStrike">
                          <a:effectLst/>
                        </a:rPr>
                        <a:t>4</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150 - 200</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dirty="0">
                          <a:effectLst/>
                        </a:rPr>
                        <a:t>Alta</a:t>
                      </a:r>
                      <a:endParaRPr lang="es-MX" sz="16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0.3</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3270107"/>
                  </a:ext>
                </a:extLst>
              </a:tr>
              <a:tr h="314968">
                <a:tc>
                  <a:txBody>
                    <a:bodyPr/>
                    <a:lstStyle/>
                    <a:p>
                      <a:pPr algn="ctr" fontAlgn="ctr"/>
                      <a:r>
                        <a:rPr lang="es-MX" sz="1600" u="none" strike="noStrike">
                          <a:effectLst/>
                        </a:rPr>
                        <a:t>5</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200 - 250</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Muy alta</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0.1</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583699"/>
                  </a:ext>
                </a:extLst>
              </a:tr>
              <a:tr h="314968">
                <a:tc>
                  <a:txBody>
                    <a:bodyPr/>
                    <a:lstStyle/>
                    <a:p>
                      <a:pPr algn="ctr" fontAlgn="ctr"/>
                      <a:r>
                        <a:rPr lang="es-MX" sz="1600" u="none" strike="noStrike">
                          <a:effectLst/>
                        </a:rPr>
                        <a:t>6</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&gt; 250</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a:effectLst/>
                        </a:rPr>
                        <a:t>Extrema</a:t>
                      </a:r>
                      <a:endParaRPr lang="es-MX"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s-MX" sz="1600" u="none" strike="noStrike" dirty="0">
                          <a:effectLst/>
                        </a:rPr>
                        <a:t>0.4</a:t>
                      </a:r>
                      <a:endParaRPr lang="es-MX" sz="16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9202732"/>
                  </a:ext>
                </a:extLst>
              </a:tr>
            </a:tbl>
          </a:graphicData>
        </a:graphic>
      </p:graphicFrame>
    </p:spTree>
    <p:extLst>
      <p:ext uri="{BB962C8B-B14F-4D97-AF65-F5344CB8AC3E}">
        <p14:creationId xmlns:p14="http://schemas.microsoft.com/office/powerpoint/2010/main" val="1548573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792CA12-6CDD-4DC6-B465-7841A6AFB577}"/>
              </a:ext>
            </a:extLst>
          </p:cNvPr>
          <p:cNvSpPr txBox="1">
            <a:spLocks/>
          </p:cNvSpPr>
          <p:nvPr/>
        </p:nvSpPr>
        <p:spPr>
          <a:xfrm>
            <a:off x="409351" y="1920836"/>
            <a:ext cx="10915785" cy="429447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b="1" dirty="0">
                <a:solidFill>
                  <a:schemeClr val="tx1"/>
                </a:solidFill>
              </a:rPr>
              <a:t>SITIOS POTENCIALES DE INFILTRACIÓN CON BASE EN LA TEXTURA DE SUELO Y COBERTURA VEGETAL</a:t>
            </a:r>
          </a:p>
          <a:p>
            <a:pPr marL="0" indent="0">
              <a:buFont typeface="Calibri" panose="020F0502020204030204" pitchFamily="34" charset="0"/>
              <a:buNone/>
            </a:pPr>
            <a:r>
              <a:rPr lang="es-MX" dirty="0">
                <a:solidFill>
                  <a:schemeClr val="tx1"/>
                </a:solidFill>
              </a:rPr>
              <a:t>Se utilizaron las siguientes formulas:</a:t>
            </a:r>
          </a:p>
          <a:p>
            <a:pPr marL="0" indent="0">
              <a:buFont typeface="Calibri" panose="020F0502020204030204" pitchFamily="34" charset="0"/>
              <a:buNone/>
            </a:pPr>
            <a:endParaRPr lang="es-MX" dirty="0">
              <a:solidFill>
                <a:schemeClr val="tx1"/>
              </a:solidFill>
            </a:endParaRPr>
          </a:p>
        </p:txBody>
      </p:sp>
      <p:pic>
        <p:nvPicPr>
          <p:cNvPr id="6" name="Imagen 5">
            <a:extLst>
              <a:ext uri="{FF2B5EF4-FFF2-40B4-BE49-F238E27FC236}">
                <a16:creationId xmlns:a16="http://schemas.microsoft.com/office/drawing/2014/main" id="{1B8E1208-DD3D-46BB-8D16-1342FA7DF5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3" t="6775" r="7469" b="15102"/>
          <a:stretch/>
        </p:blipFill>
        <p:spPr>
          <a:xfrm>
            <a:off x="9496338" y="470861"/>
            <a:ext cx="1115910" cy="750210"/>
          </a:xfrm>
          <a:prstGeom prst="rect">
            <a:avLst/>
          </a:prstGeom>
        </p:spPr>
      </p:pic>
      <p:pic>
        <p:nvPicPr>
          <p:cNvPr id="7" name="Imagen 6">
            <a:extLst>
              <a:ext uri="{FF2B5EF4-FFF2-40B4-BE49-F238E27FC236}">
                <a16:creationId xmlns:a16="http://schemas.microsoft.com/office/drawing/2014/main" id="{0EA4FE7B-1121-4CAA-B09A-E958177E4FF5}"/>
              </a:ext>
            </a:extLst>
          </p:cNvPr>
          <p:cNvPicPr>
            <a:picLocks noChangeAspect="1"/>
          </p:cNvPicPr>
          <p:nvPr/>
        </p:nvPicPr>
        <p:blipFill>
          <a:blip r:embed="rId3"/>
          <a:stretch>
            <a:fillRect/>
          </a:stretch>
        </p:blipFill>
        <p:spPr>
          <a:xfrm>
            <a:off x="5687709" y="553674"/>
            <a:ext cx="1879161" cy="593886"/>
          </a:xfrm>
          <a:prstGeom prst="rect">
            <a:avLst/>
          </a:prstGeom>
        </p:spPr>
      </p:pic>
      <p:pic>
        <p:nvPicPr>
          <p:cNvPr id="10" name="Imagen 9">
            <a:extLst>
              <a:ext uri="{FF2B5EF4-FFF2-40B4-BE49-F238E27FC236}">
                <a16:creationId xmlns:a16="http://schemas.microsoft.com/office/drawing/2014/main" id="{C35B0EFA-2EFF-44B7-8759-04BFC7AC4A2C}"/>
              </a:ext>
            </a:extLst>
          </p:cNvPr>
          <p:cNvPicPr>
            <a:picLocks noChangeAspect="1"/>
          </p:cNvPicPr>
          <p:nvPr/>
        </p:nvPicPr>
        <p:blipFill rotWithShape="1">
          <a:blip r:embed="rId4"/>
          <a:srcRect t="26208" b="29994"/>
          <a:stretch/>
        </p:blipFill>
        <p:spPr>
          <a:xfrm>
            <a:off x="897699" y="470861"/>
            <a:ext cx="2868958" cy="774888"/>
          </a:xfrm>
          <a:prstGeom prst="rect">
            <a:avLst/>
          </a:prstGeom>
        </p:spPr>
      </p:pic>
      <p:pic>
        <p:nvPicPr>
          <p:cNvPr id="4" name="Imagen 3">
            <a:extLst>
              <a:ext uri="{FF2B5EF4-FFF2-40B4-BE49-F238E27FC236}">
                <a16:creationId xmlns:a16="http://schemas.microsoft.com/office/drawing/2014/main" id="{307609EE-DB89-436A-BCFC-C0A0A11E13D3}"/>
              </a:ext>
            </a:extLst>
          </p:cNvPr>
          <p:cNvPicPr>
            <a:picLocks noChangeAspect="1"/>
          </p:cNvPicPr>
          <p:nvPr/>
        </p:nvPicPr>
        <p:blipFill>
          <a:blip r:embed="rId5"/>
          <a:stretch>
            <a:fillRect/>
          </a:stretch>
        </p:blipFill>
        <p:spPr>
          <a:xfrm>
            <a:off x="487777" y="3242198"/>
            <a:ext cx="4734734" cy="2227424"/>
          </a:xfrm>
          <a:prstGeom prst="rect">
            <a:avLst/>
          </a:prstGeom>
        </p:spPr>
      </p:pic>
      <p:pic>
        <p:nvPicPr>
          <p:cNvPr id="9" name="Imagen 8">
            <a:extLst>
              <a:ext uri="{FF2B5EF4-FFF2-40B4-BE49-F238E27FC236}">
                <a16:creationId xmlns:a16="http://schemas.microsoft.com/office/drawing/2014/main" id="{AC0A624A-A0F7-4641-8D71-E8428933F3DD}"/>
              </a:ext>
            </a:extLst>
          </p:cNvPr>
          <p:cNvPicPr>
            <a:picLocks noChangeAspect="1"/>
          </p:cNvPicPr>
          <p:nvPr/>
        </p:nvPicPr>
        <p:blipFill>
          <a:blip r:embed="rId6"/>
          <a:stretch>
            <a:fillRect/>
          </a:stretch>
        </p:blipFill>
        <p:spPr>
          <a:xfrm>
            <a:off x="5681298" y="2921997"/>
            <a:ext cx="5199223" cy="2472124"/>
          </a:xfrm>
          <a:prstGeom prst="rect">
            <a:avLst/>
          </a:prstGeom>
        </p:spPr>
      </p:pic>
    </p:spTree>
    <p:extLst>
      <p:ext uri="{BB962C8B-B14F-4D97-AF65-F5344CB8AC3E}">
        <p14:creationId xmlns:p14="http://schemas.microsoft.com/office/powerpoint/2010/main" val="3290965153"/>
      </p:ext>
    </p:extLst>
  </p:cSld>
  <p:clrMapOvr>
    <a:masterClrMapping/>
  </p:clrMapOvr>
</p:sld>
</file>

<file path=ppt/theme/theme1.xml><?xml version="1.0" encoding="utf-8"?>
<a:theme xmlns:a="http://schemas.openxmlformats.org/drawingml/2006/main" name="Retrospección">
  <a:themeElements>
    <a:clrScheme name="Personalizado 4">
      <a:dk1>
        <a:srgbClr val="000000"/>
      </a:dk1>
      <a:lt1>
        <a:sysClr val="window" lastClr="FFFFFF"/>
      </a:lt1>
      <a:dk2>
        <a:srgbClr val="637052"/>
      </a:dk2>
      <a:lt2>
        <a:srgbClr val="CCDDEA"/>
      </a:lt2>
      <a:accent1>
        <a:srgbClr val="7F7F7F"/>
      </a:accent1>
      <a:accent2>
        <a:srgbClr val="920000"/>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2038</TotalTime>
  <Words>532</Words>
  <Application>Microsoft Office PowerPoint</Application>
  <PresentationFormat>Panorámica</PresentationFormat>
  <Paragraphs>72</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Calibri</vt:lpstr>
      <vt:lpstr>Calibri (cuerpo)</vt:lpstr>
      <vt:lpstr>Calibri Light</vt:lpstr>
      <vt:lpstr>Retrospección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ECO-DAVID</dc:creator>
  <cp:lastModifiedBy>Jaime</cp:lastModifiedBy>
  <cp:revision>81</cp:revision>
  <dcterms:created xsi:type="dcterms:W3CDTF">2021-09-10T17:44:54Z</dcterms:created>
  <dcterms:modified xsi:type="dcterms:W3CDTF">2022-04-29T05:22:10Z</dcterms:modified>
</cp:coreProperties>
</file>